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35763" cy="9866313"/>
  <p:embeddedFontLst>
    <p:embeddedFont>
      <p:font typeface="Century Gothic" panose="020B0502020202020204" pitchFamily="34" charset="0"/>
      <p:regular r:id="rId4"/>
      <p:bold r:id="rId5"/>
      <p:italic r:id="rId6"/>
      <p:boldItalic r:id="rId7"/>
    </p:embeddedFont>
    <p:embeddedFont>
      <p:font typeface="Montserrat" panose="000005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F3hTSHgOF/E2DXckFxTLts67h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2"/>
  </p:normalViewPr>
  <p:slideViewPr>
    <p:cSldViewPr snapToGrid="0">
      <p:cViewPr varScale="1">
        <p:scale>
          <a:sx n="71" d="100"/>
          <a:sy n="71" d="100"/>
        </p:scale>
        <p:origin x="15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19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9350" y="1233488"/>
            <a:ext cx="44370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>
  <p:cSld name="Diapositive de titr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685800" y="1980947"/>
            <a:ext cx="7772400" cy="1793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5000"/>
              <a:buFont typeface="Montserrat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1143000" y="3860171"/>
            <a:ext cx="6858000" cy="124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500"/>
              <a:buNone/>
              <a:defRPr sz="2500" cap="none">
                <a:solidFill>
                  <a:srgbClr val="2D2D2D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628650" y="1287599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628650" y="2425292"/>
            <a:ext cx="78867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>
  <p:cSld name="Titre de sec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623888" y="2227193"/>
            <a:ext cx="7886700" cy="1948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6000"/>
              <a:buFont typeface="Montserrat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623888" y="4265531"/>
            <a:ext cx="7886700" cy="646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>
  <p:cSld name="Deux contenu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628650" y="1339847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628650" y="2477540"/>
            <a:ext cx="38862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2"/>
          </p:nvPr>
        </p:nvSpPr>
        <p:spPr>
          <a:xfrm>
            <a:off x="4629150" y="2477540"/>
            <a:ext cx="38862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D2D2D"/>
              </a:buClr>
              <a:buSzPts val="2800"/>
              <a:buChar char="•"/>
              <a:defRPr>
                <a:solidFill>
                  <a:srgbClr val="2D2D2D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400"/>
              <a:buChar char="•"/>
              <a:defRPr>
                <a:solidFill>
                  <a:srgbClr val="2D2D2D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2000"/>
              <a:buChar char="•"/>
              <a:defRPr>
                <a:solidFill>
                  <a:srgbClr val="2D2D2D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D2D2D"/>
              </a:buClr>
              <a:buSzPts val="1800"/>
              <a:buChar char="•"/>
              <a:defRPr>
                <a:solidFill>
                  <a:srgbClr val="2D2D2D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>
  <p:cSld name="Compara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629841" y="1261475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629842" y="2360437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cap="none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629842" y="3289802"/>
            <a:ext cx="3868340" cy="276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3"/>
          </p:nvPr>
        </p:nvSpPr>
        <p:spPr>
          <a:xfrm>
            <a:off x="4629150" y="2360437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cap="none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4"/>
          </p:nvPr>
        </p:nvSpPr>
        <p:spPr>
          <a:xfrm>
            <a:off x="4629150" y="3289802"/>
            <a:ext cx="3887391" cy="276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>
  <p:cSld name="Titre seu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628650" y="2946580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4000"/>
              <a:buFont typeface="Montserrat"/>
              <a:buNone/>
              <a:defRPr cap="none">
                <a:solidFill>
                  <a:srgbClr val="D0363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>
  <p:cSld name="Contenu avec légend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887391" y="1235623"/>
            <a:ext cx="4629150" cy="4763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629841" y="1264163"/>
            <a:ext cx="2949178" cy="803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2400"/>
              <a:buFont typeface="Montserrat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2"/>
          </p:nvPr>
        </p:nvSpPr>
        <p:spPr>
          <a:xfrm>
            <a:off x="629841" y="218803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>
  <p:cSld name="Image avec légend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title"/>
          </p:nvPr>
        </p:nvSpPr>
        <p:spPr>
          <a:xfrm>
            <a:off x="629841" y="1264163"/>
            <a:ext cx="2949178" cy="803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2400"/>
              <a:buFont typeface="Montserrat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>
            <a:spLocks noGrp="1"/>
          </p:cNvSpPr>
          <p:nvPr>
            <p:ph type="pic" idx="2"/>
          </p:nvPr>
        </p:nvSpPr>
        <p:spPr>
          <a:xfrm>
            <a:off x="3887391" y="1264163"/>
            <a:ext cx="4629150" cy="4727518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29841" y="218803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ftr" idx="11"/>
          </p:nvPr>
        </p:nvSpPr>
        <p:spPr>
          <a:xfrm>
            <a:off x="220432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ldNum" idx="12"/>
          </p:nvPr>
        </p:nvSpPr>
        <p:spPr>
          <a:xfrm>
            <a:off x="6889025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2D2D2D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title"/>
          </p:nvPr>
        </p:nvSpPr>
        <p:spPr>
          <a:xfrm>
            <a:off x="628650" y="1313723"/>
            <a:ext cx="7886700" cy="995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4000"/>
              <a:buFont typeface="Montserrat"/>
              <a:buNone/>
              <a:defRPr sz="4000" b="0" i="0" u="none" strike="noStrike" cap="none">
                <a:solidFill>
                  <a:srgbClr val="D0363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body" idx="1"/>
          </p:nvPr>
        </p:nvSpPr>
        <p:spPr>
          <a:xfrm>
            <a:off x="628650" y="2451416"/>
            <a:ext cx="7886700" cy="3596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/>
        </p:nvSpPr>
        <p:spPr>
          <a:xfrm>
            <a:off x="1602297" y="704675"/>
            <a:ext cx="7063530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363B"/>
              </a:buClr>
              <a:buSzPts val="3200"/>
              <a:buFont typeface="Century Gothic"/>
              <a:buNone/>
            </a:pPr>
            <a:r>
              <a:rPr lang="fr-FR" sz="3200" b="1" i="0" u="sng" strike="noStrike" cap="non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TOUT SAVOIR SUR</a:t>
            </a:r>
            <a:br>
              <a:rPr lang="fr-FR" sz="3200" b="1" i="0" u="sng" strike="noStrike" cap="none">
                <a:solidFill>
                  <a:srgbClr val="D0363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32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L’ÉVALUATION DE DÉPART</a:t>
            </a:r>
            <a:endParaRPr dirty="0"/>
          </a:p>
        </p:txBody>
      </p:sp>
      <p:sp>
        <p:nvSpPr>
          <p:cNvPr id="103" name="Google Shape;103;p3"/>
          <p:cNvSpPr/>
          <p:nvPr/>
        </p:nvSpPr>
        <p:spPr>
          <a:xfrm>
            <a:off x="704675" y="2122416"/>
            <a:ext cx="7885652" cy="3867322"/>
          </a:xfrm>
          <a:prstGeom prst="rect">
            <a:avLst/>
          </a:prstGeom>
          <a:solidFill>
            <a:srgbClr val="F5F4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None/>
            </a:pPr>
            <a:endParaRPr sz="1800" b="0" i="0" u="none" strike="noStrike" cap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104" name="Google Shape;104;p3"/>
          <p:cNvCxnSpPr/>
          <p:nvPr/>
        </p:nvCxnSpPr>
        <p:spPr>
          <a:xfrm>
            <a:off x="872675" y="3473042"/>
            <a:ext cx="7457593" cy="0"/>
          </a:xfrm>
          <a:prstGeom prst="straightConnector1">
            <a:avLst/>
          </a:prstGeom>
          <a:noFill/>
          <a:ln w="12700" cap="flat" cmpd="sng">
            <a:solidFill>
              <a:srgbClr val="2D2D2D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" name="Google Shape;105;p3"/>
          <p:cNvCxnSpPr/>
          <p:nvPr/>
        </p:nvCxnSpPr>
        <p:spPr>
          <a:xfrm>
            <a:off x="872675" y="4627929"/>
            <a:ext cx="7457593" cy="0"/>
          </a:xfrm>
          <a:prstGeom prst="straightConnector1">
            <a:avLst/>
          </a:prstGeom>
          <a:noFill/>
          <a:ln w="12700" cap="flat" cmpd="sng">
            <a:solidFill>
              <a:srgbClr val="2D2D2D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" name="Google Shape;106;p3"/>
          <p:cNvSpPr txBox="1"/>
          <p:nvPr/>
        </p:nvSpPr>
        <p:spPr>
          <a:xfrm>
            <a:off x="3088548" y="2294365"/>
            <a:ext cx="5241711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entury Gothic"/>
              <a:buNone/>
            </a:pPr>
            <a:br>
              <a:rPr lang="fr-FR" sz="16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L’évaluation de départ permet d’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estimer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le 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nombre d’heures 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dont l’élève aura besoin pour obtenir son permis de conduire dans les meilleures conditions d’apprentissage, et ainsi qu’une proposition chiffrée</a:t>
            </a:r>
            <a:endParaRPr/>
          </a:p>
        </p:txBody>
      </p:sp>
      <p:cxnSp>
        <p:nvCxnSpPr>
          <p:cNvPr id="107" name="Google Shape;107;p3"/>
          <p:cNvCxnSpPr/>
          <p:nvPr/>
        </p:nvCxnSpPr>
        <p:spPr>
          <a:xfrm>
            <a:off x="2954323" y="2283181"/>
            <a:ext cx="0" cy="3396200"/>
          </a:xfrm>
          <a:prstGeom prst="straightConnector1">
            <a:avLst/>
          </a:prstGeom>
          <a:noFill/>
          <a:ln w="12700" cap="flat" cmpd="sng">
            <a:solidFill>
              <a:srgbClr val="2D2D2D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8" name="Google Shape;108;p3"/>
          <p:cNvSpPr/>
          <p:nvPr/>
        </p:nvSpPr>
        <p:spPr>
          <a:xfrm>
            <a:off x="3134587" y="4733206"/>
            <a:ext cx="5195668" cy="998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entury Gothic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vos 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prérequis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en matière de 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connaissances des règles du code de la route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et en matière de conduite d’un véhicule ; 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entury Gothic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vos expériences vécues en tant qu’usager de la route 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entury Gothic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vos compétences 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psychomotrices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entury Gothic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vos 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motivations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/>
          </a:p>
        </p:txBody>
      </p:sp>
      <p:sp>
        <p:nvSpPr>
          <p:cNvPr id="109" name="Google Shape;109;p3"/>
          <p:cNvSpPr txBox="1"/>
          <p:nvPr/>
        </p:nvSpPr>
        <p:spPr>
          <a:xfrm>
            <a:off x="4314564" y="3543213"/>
            <a:ext cx="3919913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entury Gothic"/>
              <a:buNone/>
            </a:pP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VÉHICULE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entury Gothic"/>
              <a:buNone/>
            </a:pP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Évaluation réalisée avec un enseignant de la conduite et de la sécurité routière</a:t>
            </a:r>
            <a:b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Evaluation en </a:t>
            </a:r>
            <a:r>
              <a:rPr lang="fr-F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situation réelle pendant laquelle </a:t>
            </a:r>
            <a:r>
              <a:rPr lang="fr-FR"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une grille d’évaluation est utilisée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90123" y="3518670"/>
            <a:ext cx="732916" cy="73233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872675" y="2564376"/>
            <a:ext cx="144289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LES</a:t>
            </a:r>
            <a:b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OBJECTIFS</a:t>
            </a:r>
            <a:endParaRPr/>
          </a:p>
        </p:txBody>
      </p:sp>
      <p:sp>
        <p:nvSpPr>
          <p:cNvPr id="112" name="Google Shape;112;p3"/>
          <p:cNvSpPr txBox="1"/>
          <p:nvPr/>
        </p:nvSpPr>
        <p:spPr>
          <a:xfrm>
            <a:off x="872675" y="3633262"/>
            <a:ext cx="1860911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</a:t>
            </a:r>
            <a:b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MOYEN UTILISÉ</a:t>
            </a:r>
            <a:endParaRPr/>
          </a:p>
        </p:txBody>
      </p:sp>
      <p:sp>
        <p:nvSpPr>
          <p:cNvPr id="113" name="Google Shape;113;p3"/>
          <p:cNvSpPr txBox="1"/>
          <p:nvPr/>
        </p:nvSpPr>
        <p:spPr>
          <a:xfrm>
            <a:off x="872675" y="4808544"/>
            <a:ext cx="191364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entury Gothic"/>
              <a:buNone/>
            </a:pP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LES</a:t>
            </a:r>
            <a:b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COMPÉTENCES</a:t>
            </a:r>
            <a:b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800" b="0" i="0" u="sng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EVALUÉES</a:t>
            </a:r>
            <a:endParaRPr/>
          </a:p>
        </p:txBody>
      </p:sp>
      <p:sp>
        <p:nvSpPr>
          <p:cNvPr id="114" name="Google Shape;114;p3"/>
          <p:cNvSpPr/>
          <p:nvPr/>
        </p:nvSpPr>
        <p:spPr>
          <a:xfrm>
            <a:off x="7109557" y="1585519"/>
            <a:ext cx="1342230" cy="836072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D0363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entury Gothic"/>
              <a:buNone/>
            </a:pPr>
            <a:r>
              <a:rPr lang="fr-FR" sz="1400" b="1" i="0" u="sng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Durée</a:t>
            </a:r>
            <a:r>
              <a:rPr lang="fr-FR" sz="14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: </a:t>
            </a:r>
            <a:br>
              <a:rPr lang="fr-FR" sz="14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fr-FR" sz="14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1h00</a:t>
            </a:r>
            <a:endParaRPr/>
          </a:p>
        </p:txBody>
      </p:sp>
      <p:sp>
        <p:nvSpPr>
          <p:cNvPr id="115" name="Google Shape;115;p3"/>
          <p:cNvSpPr txBox="1"/>
          <p:nvPr/>
        </p:nvSpPr>
        <p:spPr>
          <a:xfrm>
            <a:off x="6841221" y="6518517"/>
            <a:ext cx="2116341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9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CRITÈRE 2.2 DU LABEL DE L’ETAT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Affichage à l'écran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Century Gothic</vt:lpstr>
      <vt:lpstr>Montserrat</vt:lpstr>
      <vt:lpstr>Calibri</vt:lpstr>
      <vt:lpstr>Arial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Elisabeth</dc:creator>
  <cp:lastModifiedBy>Utilisateur</cp:lastModifiedBy>
  <cp:revision>1</cp:revision>
  <dcterms:created xsi:type="dcterms:W3CDTF">2016-11-16T10:38:42Z</dcterms:created>
  <dcterms:modified xsi:type="dcterms:W3CDTF">2026-03-13T16:06:55Z</dcterms:modified>
</cp:coreProperties>
</file>